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Helvetica Neue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D4142BC-6529-4450-B73E-D5C31C83EC13}">
  <a:tblStyle styleId="{FD4142BC-6529-4450-B73E-D5C31C83EC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22554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ed1cc43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ed1cc43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Спасибо, что пришли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Юра, Yandex, MIPT/YSDA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Семинары у первокурсников на ФКН: Python &amp; C++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Студенты положительно отзывались о занятиях, коллеги попросили поделиться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Слом доброй русской традиции по отсутствию погружения преподавателей в их ремесло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Есть baseline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Роль преподавателя; не так важно кто именно;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Понизить контест, повысить значимость препода; зажечь глаза, чтобы было интересно приходить, хотелось добросовестно готовиться; ЕГЭ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Неформальная обстановка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8619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10e79783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10e79783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план: описание занятия с точностью до небольших логических кусков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 b="1"/>
              <a:t>САМАЯ ВАЖНАЯ ЧАСТЬ ВСТРЕЧИ: ИМПРОВИЗАЦИЯ НЕ РАБОТАЕТ</a:t>
            </a:r>
            <a:endParaRPr b="1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Важные моменты должны быть продуманы заранее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Хорошая подготовка - много времени (пример)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class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“””В последнее время очень много людей из яндекса стремится выступать на разных мероприятиях и это очень здорово. Чтобы не отвечать каждому, вот короткий q&amp;a про выступления: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Как сделать хороший доклад - рассказывать историю которая тебя действительно волнует, </a:t>
            </a:r>
            <a:r>
              <a:rPr lang="en-GB" b="1">
                <a:solidFill>
                  <a:schemeClr val="dk1"/>
                </a:solidFill>
              </a:rPr>
              <a:t>готовиться</a:t>
            </a:r>
            <a:endParaRPr b="1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Как научиться выступать - репетировать, чаще выступать, </a:t>
            </a:r>
            <a:r>
              <a:rPr lang="en-GB" b="1">
                <a:solidFill>
                  <a:schemeClr val="dk1"/>
                </a:solidFill>
              </a:rPr>
              <a:t>готовиться</a:t>
            </a:r>
            <a:endParaRPr b="1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Как научиться отвечать на вопросы - просить друзей приходить на прогоны и задавать вопросы, задавать вопросы самому себе, </a:t>
            </a:r>
            <a:r>
              <a:rPr lang="en-GB" b="1">
                <a:solidFill>
                  <a:schemeClr val="dk1"/>
                </a:solidFill>
              </a:rPr>
              <a:t>готовиться</a:t>
            </a:r>
            <a:endParaRPr b="1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Как выступать на английском - так же как и на русском, забить на язык, </a:t>
            </a:r>
            <a:r>
              <a:rPr lang="en-GB" b="1">
                <a:solidFill>
                  <a:schemeClr val="dk1"/>
                </a:solidFill>
              </a:rPr>
              <a:t>готовиться””” </a:t>
            </a:r>
            <a:r>
              <a:rPr lang="en-GB">
                <a:solidFill>
                  <a:schemeClr val="dk1"/>
                </a:solidFill>
              </a:rPr>
              <a:t>(с) Григорий Бакунов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9177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7693f6d40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7693f6d40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Работа на усиление вовлечения и эмоциональную мотивацию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Акцент на конкретике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Сортировка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рекомендательные системы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посортируйте онлайн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товары в ozon/amazon/aliexpress (степень конкретики)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15979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07e6584a6_1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07e6584a6_1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1252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7693f6d40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7693f6d40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(Собственный опыт)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Не говорить “Е”, “Сейчас время для вопросов”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03929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07e6584a6_1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07e6584a6_1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чат и лс - мотивировать писать (но не источник подсказок)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ваши материалы - продолжение вас и ваших занятий (репозиторий - must have ссылка)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Nteract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03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810e79783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810e79783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чат и лс - мотивировать писать (но не источник подсказок)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ваши материалы - продолжение вас и ваших занятий (репозиторий - must have ссылка)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GB">
                <a:solidFill>
                  <a:schemeClr val="dk1"/>
                </a:solidFill>
              </a:rPr>
              <a:t>Nteract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31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10e79783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10e79783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6127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7693f6d4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7693f6d4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61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0e79783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0e79783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9026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ed1cc43a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ed1cc43a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Цель: деконструировать понятие “преподавание” (ФКН)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Как зовут, что преподаете, есть ли у вас опыт преподавания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93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d1cc43a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ed1cc43a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8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04c362f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04c362f4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20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04c362f4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04c362f4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299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04c362f4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04c362f4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Ценность - рассказ про “зачем он нужон”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Продуктивность - понятность материала, получение навыка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Эмоции: позитивная энергетика, </a:t>
            </a:r>
            <a:r>
              <a:rPr lang="en-GB">
                <a:solidFill>
                  <a:schemeClr val="dk1"/>
                </a:solidFill>
              </a:rPr>
              <a:t>байки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Успехи - мало времени для возврата кредита доверия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9332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04c362f4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04c362f4c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8258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04c362f4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04c362f4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подача (понятно и не скучно): подробнее в 1.3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не бывает 100% внимания и понимания, как бы вы не были круты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вопросы: конкретным - менее активным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/>
              <a:t>практика: об этом еще будет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5572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Адаптационный курс для новых преподавателей из ИТ индустрии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58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Концепция семинара разработана факультетом компьютерных наук НИУ ВШЭ &amp; компание Яндекс, 2019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План занятия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 b="1" i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Что конкретно</a:t>
            </a:r>
            <a:endParaRPr sz="2400" b="1" i="1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буду говорить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буду спрашивать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буду показывать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буду задавать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1.2 Занятия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6" name="Google Shape;126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Убедить в полезности происходящего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 i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конкретные</a:t>
            </a: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примеры из работы/жизни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чужой опыт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Показать элементарные примеры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Делать </a:t>
            </a:r>
            <a:r>
              <a:rPr lang="en-GB" sz="2400" i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конкретные </a:t>
            </a: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отсылки к личному опыту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Google Shape;132;p23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1.3 Суть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3" name="Google Shape;13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Говорить четко и громко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Использовать только знакомые термины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Повторения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Паузы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1.3 Речь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0" name="Google Shape;140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Отслеживайте потерю внимания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Создавайте атмосферу для вопросов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1.3 Непонимание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Google Shape;147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2. Вне семинаров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3" name="Google Shape;15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Готовность делиться знаниями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Чат группы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ЛС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Материалы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репозиторий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cеминарская сессия (Jupyter-like)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4" name="Google Shape;154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Вопросы о процессе обучения? 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0" name="Google Shape;160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1" name="Google Shape;161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16</a:t>
            </a:r>
            <a:endParaRPr/>
          </a:p>
        </p:txBody>
      </p:sp>
      <p:graphicFrame>
        <p:nvGraphicFramePr>
          <p:cNvPr id="167" name="Google Shape;167;p28"/>
          <p:cNvGraphicFramePr/>
          <p:nvPr/>
        </p:nvGraphicFramePr>
        <p:xfrm>
          <a:off x="952500" y="472725"/>
          <a:ext cx="7239000" cy="3969150"/>
        </p:xfrm>
        <a:graphic>
          <a:graphicData uri="http://schemas.openxmlformats.org/drawingml/2006/table">
            <a:tbl>
              <a:tblPr>
                <a:noFill/>
                <a:tableStyleId>{FD4142BC-6529-4450-B73E-D5C31C83EC13}</a:tableStyleId>
              </a:tblPr>
              <a:tblGrid>
                <a:gridCol w="3619500"/>
                <a:gridCol w="3619500"/>
              </a:tblGrid>
              <a:tr h="1877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Что я начну делать? </a:t>
                      </a:r>
                      <a:endParaRPr sz="2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Что я уже делаю хорошо?</a:t>
                      </a:r>
                      <a:endParaRPr sz="2000"/>
                    </a:p>
                  </a:txBody>
                  <a:tcPr marL="91425" marR="91425" marT="91425" marB="91425" anchor="ctr"/>
                </a:tc>
              </a:tr>
              <a:tr h="2091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В чем мне надо будет потренироваться и набраться опыта? </a:t>
                      </a:r>
                      <a:endParaRPr sz="20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Что самого интересного я записал? </a:t>
                      </a:r>
                      <a:endParaRPr sz="2000"/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Вне семинара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3" name="Google Shape;173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 желанию: посещение семинара и / или лекции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Встреча с …….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Задавать вопросы: кому и когда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Пробный семинар сейчас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4" name="Google Shape;174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Обо мне 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/>
              <a:t>(</a:t>
            </a:r>
            <a:r>
              <a:rPr lang="en-GB" dirty="0" err="1"/>
              <a:t>слайд</a:t>
            </a:r>
            <a:r>
              <a:rPr lang="en-GB" dirty="0"/>
              <a:t> о </a:t>
            </a:r>
            <a:r>
              <a:rPr lang="en-GB" dirty="0" err="1"/>
              <a:t>ведущем</a:t>
            </a:r>
            <a:r>
              <a:rPr lang="en-GB" dirty="0"/>
              <a:t> </a:t>
            </a:r>
            <a:r>
              <a:rPr lang="en-GB" dirty="0" err="1"/>
              <a:t>семинара</a:t>
            </a:r>
            <a:r>
              <a:rPr lang="en-GB" dirty="0"/>
              <a:t>) 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Знакомство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Имя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Работа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Опыт преподавания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Ожидания 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Правила нашей встречи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Мы закончим в …..</a:t>
            </a:r>
            <a:endParaRPr sz="22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…. Перерыв</a:t>
            </a:r>
            <a:endParaRPr sz="22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Презентация и материалы будут высланы на почту</a:t>
            </a:r>
            <a:endParaRPr sz="22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Делимся своим мнением, но не перебиваем</a:t>
            </a:r>
            <a:endParaRPr sz="22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Лучший и не самый лучший преподаватель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531425"/>
            <a:ext cx="8520600" cy="30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Какими качествами обладает и тот и другой? </a:t>
            </a:r>
            <a:endParaRPr sz="22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9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AutoNum type="arabicPeriod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Лекции/Семинары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AutoNum type="arabicPeriod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Студенты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AutoNum type="arabicPeriod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Занятие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AutoNum type="arabicPeriod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Подача </a:t>
            </a:r>
            <a:r>
              <a:rPr lang="en-GB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контента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AutoNum type="arabicPeriod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Вне семинаров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Процесс обучения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Прагматическая мотивация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Ценность предмета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Продуктивность занятий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Эмоциональная мотивация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Успехи предыдущих занятий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1.1 Студенты. Посещаемость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1.1 </a:t>
            </a:r>
            <a:r>
              <a:rPr lang="en-GB" sz="3000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Студенты</a:t>
            </a:r>
            <a:r>
              <a:rPr lang="en-GB" sz="30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  <a:r>
              <a:rPr lang="en-GB" sz="3000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Вовлечение.Структура</a:t>
            </a:r>
            <a:r>
              <a:rPr lang="en-GB" sz="30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GB" sz="3000" dirty="0" err="1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заняти</a:t>
            </a:r>
            <a:r>
              <a:rPr lang="ru-RU" sz="3000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я</a:t>
            </a:r>
            <a:endParaRPr sz="3000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271025" y="1329600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" name="Google Shape;10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cxnSp>
        <p:nvCxnSpPr>
          <p:cNvPr id="105" name="Google Shape;105;p20"/>
          <p:cNvCxnSpPr/>
          <p:nvPr/>
        </p:nvCxnSpPr>
        <p:spPr>
          <a:xfrm>
            <a:off x="1032900" y="2635000"/>
            <a:ext cx="68403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Google Shape;106;p20"/>
          <p:cNvCxnSpPr/>
          <p:nvPr/>
        </p:nvCxnSpPr>
        <p:spPr>
          <a:xfrm>
            <a:off x="1085625" y="2360950"/>
            <a:ext cx="10500" cy="54810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7" name="Google Shape;107;p20"/>
          <p:cNvCxnSpPr/>
          <p:nvPr/>
        </p:nvCxnSpPr>
        <p:spPr>
          <a:xfrm>
            <a:off x="2418500" y="2360950"/>
            <a:ext cx="10500" cy="54810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" name="Google Shape;108;p20"/>
          <p:cNvCxnSpPr/>
          <p:nvPr/>
        </p:nvCxnSpPr>
        <p:spPr>
          <a:xfrm>
            <a:off x="7873200" y="2360950"/>
            <a:ext cx="10500" cy="54810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20"/>
          <p:cNvCxnSpPr/>
          <p:nvPr/>
        </p:nvCxnSpPr>
        <p:spPr>
          <a:xfrm>
            <a:off x="6633625" y="2360950"/>
            <a:ext cx="10500" cy="54810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0" name="Google Shape;110;p20"/>
          <p:cNvSpPr txBox="1"/>
          <p:nvPr/>
        </p:nvSpPr>
        <p:spPr>
          <a:xfrm>
            <a:off x="1096125" y="1865575"/>
            <a:ext cx="1322400" cy="5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Погружение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10 - 15% </a:t>
            </a:r>
            <a:endParaRPr/>
          </a:p>
        </p:txBody>
      </p:sp>
      <p:sp>
        <p:nvSpPr>
          <p:cNvPr id="111" name="Google Shape;111;p20"/>
          <p:cNvSpPr txBox="1"/>
          <p:nvPr/>
        </p:nvSpPr>
        <p:spPr>
          <a:xfrm>
            <a:off x="2926013" y="1890025"/>
            <a:ext cx="3210600" cy="4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Суть </a:t>
            </a:r>
            <a:br>
              <a:rPr lang="en-GB"/>
            </a:br>
            <a:r>
              <a:rPr lang="en-GB"/>
              <a:t>70 - 80 %</a:t>
            </a:r>
            <a:endParaRPr/>
          </a:p>
        </p:txBody>
      </p:sp>
      <p:sp>
        <p:nvSpPr>
          <p:cNvPr id="112" name="Google Shape;112;p20"/>
          <p:cNvSpPr txBox="1"/>
          <p:nvPr/>
        </p:nvSpPr>
        <p:spPr>
          <a:xfrm>
            <a:off x="6633625" y="1937750"/>
            <a:ext cx="126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Завершение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10 - 15%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311700" y="294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1.1 Студенты. Вовлечение</a:t>
            </a:r>
            <a:endParaRPr sz="36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Подача материала преподавателем</a:t>
            </a: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Вопросы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аудиторию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○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конкретным студентам (</a:t>
            </a:r>
            <a:r>
              <a:rPr lang="en-GB"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выучите имена</a:t>
            </a: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"/>
              <a:buChar char="●"/>
            </a:pPr>
            <a:r>
              <a:rPr lang="en-GB" sz="24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Практика</a:t>
            </a:r>
            <a:endParaRPr sz="24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On-screen Show (16:9)</PresentationFormat>
  <Paragraphs>142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Helvetica Neue</vt:lpstr>
      <vt:lpstr>Simple Light</vt:lpstr>
      <vt:lpstr>Адаптационный курс для новых преподавателей из ИТ индустрии</vt:lpstr>
      <vt:lpstr>Обо мне </vt:lpstr>
      <vt:lpstr>Знакомство</vt:lpstr>
      <vt:lpstr>Правила нашей встречи</vt:lpstr>
      <vt:lpstr>Лучший и не самый лучший преподаватель</vt:lpstr>
      <vt:lpstr>Процесс обучения</vt:lpstr>
      <vt:lpstr>1.1 Студенты. Посещаемость</vt:lpstr>
      <vt:lpstr>1.1 Студенты. Вовлечение.Структура занятия</vt:lpstr>
      <vt:lpstr>1.1 Студенты. Вовлечение</vt:lpstr>
      <vt:lpstr>1.2 Занятия</vt:lpstr>
      <vt:lpstr>1.3 Суть</vt:lpstr>
      <vt:lpstr>1.3 Речь</vt:lpstr>
      <vt:lpstr>1.3 Непонимание</vt:lpstr>
      <vt:lpstr>2. Вне семинаров</vt:lpstr>
      <vt:lpstr>Вопросы о процессе обучения? </vt:lpstr>
      <vt:lpstr>PowerPoint Presentation</vt:lpstr>
      <vt:lpstr>Вне семинара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Адаптационный курс для новых преподавателей из ИТ индустрии</dc:title>
  <cp:lastModifiedBy>Maria Kholod</cp:lastModifiedBy>
  <cp:revision>1</cp:revision>
  <dcterms:modified xsi:type="dcterms:W3CDTF">2020-03-07T20:59:20Z</dcterms:modified>
</cp:coreProperties>
</file>